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2" r:id="rId4"/>
    <p:sldId id="274" r:id="rId5"/>
    <p:sldId id="275" r:id="rId6"/>
    <p:sldId id="273" r:id="rId7"/>
  </p:sldIdLst>
  <p:sldSz cx="9144000" cy="5143500" type="screen16x9"/>
  <p:notesSz cx="6858000" cy="9144000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60" autoAdjust="0"/>
  </p:normalViewPr>
  <p:slideViewPr>
    <p:cSldViewPr showGuides="1">
      <p:cViewPr varScale="1">
        <p:scale>
          <a:sx n="141" d="100"/>
          <a:sy n="141" d="100"/>
        </p:scale>
        <p:origin x="-774" y="-9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8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498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5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466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00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6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6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799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0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0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558800"/>
            <a:ext cx="7632700" cy="925984"/>
          </a:xfrm>
          <a:prstGeom prst="rect">
            <a:avLst/>
          </a:prstGeom>
        </p:spPr>
        <p:txBody>
          <a:bodyPr vert="horz" lIns="81630" tIns="40815" rIns="81630" bIns="40815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9" y="1491630"/>
            <a:ext cx="7632699" cy="3220070"/>
          </a:xfrm>
          <a:prstGeom prst="rect">
            <a:avLst/>
          </a:prstGeom>
        </p:spPr>
        <p:txBody>
          <a:bodyPr vert="horz" lIns="81630" tIns="40815" rIns="81630" bIns="40815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lnSpc>
                <a:spcPts val="1878"/>
              </a:lnSpc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ftr="0" dt="0"/>
  <p:txStyles>
    <p:titleStyle>
      <a:lvl1pPr algn="l" defTabSz="816296" rtl="0" eaLnBrk="1" latinLnBrk="0" hangingPunct="1">
        <a:spcBef>
          <a:spcPct val="0"/>
        </a:spcBef>
        <a:buNone/>
        <a:defRPr sz="38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4505" indent="0" algn="l" defTabSz="816296" rtl="0" eaLnBrk="1" latinLnBrk="0" hangingPunct="1">
        <a:spcBef>
          <a:spcPct val="20000"/>
        </a:spcBef>
        <a:buFont typeface="+mj-lt"/>
        <a:buNone/>
        <a:defRPr sz="24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4505" indent="0" algn="l" defTabSz="816296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7828" indent="-203750" algn="l" defTabSz="816296" rtl="0" eaLnBrk="1" latinLnBrk="0" hangingPunct="1">
        <a:spcBef>
          <a:spcPct val="20000"/>
        </a:spcBef>
        <a:buFont typeface="Arial" pitchFamily="34" charset="0"/>
        <a:buChar char="•"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2020" algn="just" defTabSz="816296" rtl="0" eaLnBrk="1" latinLnBrk="0" hangingPunct="1">
        <a:lnSpc>
          <a:spcPts val="19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23109" indent="0" algn="l" defTabSz="81629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2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6.jpeg"/><Relationship Id="rId10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818591"/>
            <a:ext cx="77724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Arial" pitchFamily="34" charset="0"/>
                <a:cs typeface="Arial" pitchFamily="34" charset="0"/>
              </a:rPr>
              <a:t>«Порядок истребования документов (информации) при проведении контрольных мероприятий. Меры ответственности за неисполнение требований налогового органа»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6344" y="2067694"/>
            <a:ext cx="6309808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Управление </a:t>
            </a:r>
            <a:r>
              <a:rPr lang="ru-RU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Федеральной налоговой службы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по Амурской области</a:t>
            </a:r>
            <a:endParaRPr lang="en-US" b="1" noProof="0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 defTabSz="1043056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Начальник отдела ВНП №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Лагода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Татьяна Николаевна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4519113"/>
            <a:ext cx="792088" cy="36004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7931267" cy="623669"/>
          </a:xfrm>
        </p:spPr>
        <p:txBody>
          <a:bodyPr>
            <a:normAutofit/>
          </a:bodyPr>
          <a:lstStyle/>
          <a:p>
            <a:pPr algn="ctr"/>
            <a:r>
              <a:rPr lang="ru-RU" sz="1600" cap="all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Основания истребования документов (информации)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0435" y="771550"/>
            <a:ext cx="7920880" cy="422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746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155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Статья 93 НК РФ 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олжностное лицо налогового органа, проводящее налоговую проверку, вправе истребовать у проверяемого лица необходимые для проверки документы.</a:t>
            </a:r>
            <a:endParaRPr lang="ru-RU" altLang="zh-CN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474663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155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Статья 93.1 НК РФ:</a:t>
            </a:r>
            <a:endParaRPr lang="en-US" altLang="zh-CN" sz="155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д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олжностное лицо налогового органа, проводящее налоговую проверку, вправе истребовать у контрагента, у лица, которое осуществляет ведение реестра владельцев ценных бумаг, или у иных лиц, располагающих документами (информацией), касающимися деятельности проверяемого налогоплательщика, эти документы (информацию) </a:t>
            </a:r>
            <a:r>
              <a:rPr lang="ru-RU" altLang="zh-CN" sz="155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(пункт 1);</a:t>
            </a:r>
            <a:endParaRPr lang="en-US" altLang="zh-CN" sz="1550" i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55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олжностное </a:t>
            </a:r>
            <a:r>
              <a:rPr lang="ru-RU" altLang="zh-CN" sz="155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лицо налогового 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органа вне рамок проведения налоговых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проверок в случае необходимости получения документов (информации) о конкретной сделке вправе истребовать их у участников этой сделки или иных лиц, располагающих документами об этой сделке </a:t>
            </a:r>
            <a:r>
              <a:rPr lang="ru-RU" altLang="zh-CN" sz="155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altLang="zh-CN" sz="1550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пункт </a:t>
            </a:r>
            <a:r>
              <a:rPr lang="ru-RU" altLang="zh-CN" sz="155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2);</a:t>
            </a:r>
            <a:endParaRPr lang="en-US" altLang="zh-CN" sz="1550" i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55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должностное </a:t>
            </a:r>
            <a:r>
              <a:rPr lang="ru-RU" altLang="zh-CN" sz="15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лицо налогового органа, осуществляющее взыскание </a:t>
            </a: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задолженности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15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свыше </a:t>
            </a:r>
            <a:r>
              <a:rPr lang="ru-RU" altLang="zh-CN" sz="15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млн. рублей, в случае не исполнения в течение 10 дней решения о взыскании  задолженности, принятого в соответствии со ст. 46 НК РФ, вправе истребовать  документы об имуществе, имущественных правах и обязательствах </a:t>
            </a:r>
            <a:r>
              <a:rPr lang="ru-RU" altLang="zh-CN" sz="155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altLang="zh-CN" sz="1550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пункт </a:t>
            </a:r>
            <a:r>
              <a:rPr lang="ru-RU" altLang="zh-CN" sz="155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2.1).</a:t>
            </a:r>
          </a:p>
          <a:p>
            <a:pPr indent="474663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zh-CN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74663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zh-CN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88931" y="810863"/>
            <a:ext cx="5857377" cy="464743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4" tIns="60957" rIns="121914" bIns="60957" rtlCol="0" anchor="ctr"/>
          <a:lstStyle/>
          <a:p>
            <a:pPr defTabSz="1088339"/>
            <a:r>
              <a:rPr lang="ru-RU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Налоговым органом направлено </a:t>
            </a:r>
          </a:p>
          <a:p>
            <a:pPr defTabSz="1088339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требование о представлении документов (информации)</a:t>
            </a:r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81343" y="195486"/>
            <a:ext cx="8359182" cy="615377"/>
          </a:xfrm>
          <a:prstGeom prst="rect">
            <a:avLst/>
          </a:prstGeom>
          <a:noFill/>
        </p:spPr>
        <p:txBody>
          <a:bodyPr vert="horz" wrap="square" lIns="121746" tIns="60873" rIns="121746" bIns="60873" rtlCol="0" anchor="ctr">
            <a:spAutoFit/>
          </a:bodyPr>
          <a:lstStyle>
            <a:defPPr>
              <a:defRPr lang="ru-RU"/>
            </a:defPPr>
            <a:lvl1pPr marR="0" indent="0" defTabSz="69560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2100" b="1" i="0" cap="all">
                <a:solidFill>
                  <a:srgbClr val="005AA9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</a:rPr>
              <a:t>Порядок действий при получении требования о предоставлении документов (информации) в рамках статей 93 и 93.1 НК РФ</a:t>
            </a:r>
            <a:endParaRPr lang="ru-RU" sz="1600" cap="none" dirty="0">
              <a:solidFill>
                <a:srgbClr val="1F497D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2470" y="4959888"/>
            <a:ext cx="998804" cy="367148"/>
          </a:xfrm>
          <a:prstGeom prst="rect">
            <a:avLst/>
          </a:prstGeom>
        </p:spPr>
        <p:txBody>
          <a:bodyPr vert="horz" wrap="none" lIns="118850" tIns="59425" rIns="118850" bIns="59425" rtlCol="0" anchor="ctr">
            <a:noAutofit/>
          </a:bodyPr>
          <a:lstStyle/>
          <a:p>
            <a:pPr defTabSz="1188498">
              <a:spcBef>
                <a:spcPct val="0"/>
              </a:spcBef>
            </a:pPr>
            <a:endParaRPr lang="ru-RU" dirty="0">
              <a:solidFill>
                <a:srgbClr val="002060"/>
              </a:solidFill>
              <a:latin typeface="Arial Narrow" pitchFamily="34" charset="0"/>
              <a:ea typeface="Roboto Condensed" panose="02000000000000000000" pitchFamily="2" charset="0"/>
            </a:endParaRPr>
          </a:p>
        </p:txBody>
      </p:sp>
      <p:pic>
        <p:nvPicPr>
          <p:cNvPr id="9" name="Рисунок 8" descr="Документ">
            <a:extLst>
              <a:ext uri="{FF2B5EF4-FFF2-40B4-BE49-F238E27FC236}">
                <a16:creationId xmlns:a16="http://schemas.microsoft.com/office/drawing/2014/main" xmlns="" xmlns:lc="http://schemas.openxmlformats.org/drawingml/2006/lockedCanvas" id="{5525EE14-8E82-4A26-B9C0-663FAB782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xmlns:lc="http://schemas.openxmlformats.org/drawingml/2006/lockedCanvas" r:embed="rId10"/>
              </a:ext>
            </a:extLst>
          </a:blip>
          <a:srcRect/>
          <a:stretch/>
        </p:blipFill>
        <p:spPr>
          <a:xfrm>
            <a:off x="5432141" y="769153"/>
            <a:ext cx="548161" cy="548161"/>
          </a:xfrm>
          <a:prstGeom prst="rect">
            <a:avLst/>
          </a:prstGeom>
        </p:spPr>
      </p:pic>
      <p:sp>
        <p:nvSpPr>
          <p:cNvPr id="10" name="Стрелка вниз 9"/>
          <p:cNvSpPr/>
          <p:nvPr/>
        </p:nvSpPr>
        <p:spPr>
          <a:xfrm>
            <a:off x="3480482" y="1277103"/>
            <a:ext cx="227789" cy="34262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2700">
            <a:solidFill>
              <a:srgbClr val="618C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50" tIns="35314" rIns="70550" bIns="35314" anchor="ctr"/>
          <a:lstStyle/>
          <a:p>
            <a:pPr algn="ctr" defTabSz="74213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02599" y="4379594"/>
            <a:ext cx="7941809" cy="49641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05" tIns="58403" rIns="116805" bIns="58403" rtlCol="0" anchor="ctr"/>
          <a:lstStyle/>
          <a:p>
            <a:pPr algn="ctr" defTabSz="101741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случаи невозможности представления документов в установленный срок </a:t>
            </a:r>
            <a:r>
              <a:rPr lang="ru-RU" sz="1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подать соответствующее ходатайство в налоговый орган </a:t>
            </a:r>
            <a:r>
              <a:rPr lang="ru-RU" sz="12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течение дня, следующего за днём получения требования</a:t>
            </a:r>
            <a:endParaRPr lang="ru-RU" sz="1200" b="1" i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88931" y="2476049"/>
            <a:ext cx="8111533" cy="23971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4" tIns="60957" rIns="121914" bIns="60957" rtlCol="0" anchor="ctr"/>
          <a:lstStyle/>
          <a:p>
            <a:pPr algn="ctr" defTabSz="1088339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представления документов (информации)</a:t>
            </a:r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96062" y="1657916"/>
            <a:ext cx="5750246" cy="4361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4" tIns="60957" rIns="121914" bIns="60957" rtlCol="0" anchor="ctr"/>
          <a:lstStyle/>
          <a:p>
            <a:pPr defTabSz="1088339"/>
            <a:r>
              <a:rPr lang="ru-RU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Направить квитанцию о приёме требования </a:t>
            </a:r>
          </a:p>
          <a:p>
            <a:pPr defTabSz="1088339"/>
            <a:r>
              <a:rPr lang="ru-RU" sz="14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1400" b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6 дней со дня отправки </a:t>
            </a:r>
            <a:endParaRPr lang="ru-RU" sz="1400" b="1" i="1" u="sng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4"/>
          <p:cNvSpPr txBox="1">
            <a:spLocks noGrp="1"/>
          </p:cNvSpPr>
          <p:nvPr/>
        </p:nvSpPr>
        <p:spPr bwMode="auto">
          <a:xfrm>
            <a:off x="5264793" y="1922015"/>
            <a:ext cx="279032" cy="1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534933" indent="-534933" defTabSz="813582">
              <a:buFont typeface="Wingdings" panose="05000000000000000000" pitchFamily="2" charset="2"/>
              <a:buChar char="ü"/>
            </a:pPr>
            <a:endParaRPr lang="ru-RU" sz="9000" b="1" kern="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1619630"/>
            <a:ext cx="576064" cy="512671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6" name="Скругленный прямоугольник 15"/>
          <p:cNvSpPr/>
          <p:nvPr/>
        </p:nvSpPr>
        <p:spPr>
          <a:xfrm>
            <a:off x="6496368" y="1190400"/>
            <a:ext cx="2170006" cy="12158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4" tIns="45718" rIns="91434" bIns="45718" rtlCol="0" anchor="ctr"/>
          <a:lstStyle/>
          <a:p>
            <a:pPr algn="ctr" defTabSz="914332"/>
            <a:r>
              <a:rPr lang="ru-RU" sz="1100" b="1" dirty="0" smtClean="0">
                <a:solidFill>
                  <a:srgbClr val="FF0000"/>
                </a:solidFill>
                <a:latin typeface="Times New Roman"/>
                <a:ea typeface="Calibri"/>
              </a:rPr>
              <a:t>Меры ответственности:</a:t>
            </a:r>
          </a:p>
          <a:p>
            <a:pPr lvl="0" algn="ctr" defTabSz="914332"/>
            <a:r>
              <a:rPr lang="ru-RU" sz="1100" b="1" dirty="0" smtClean="0">
                <a:solidFill>
                  <a:prstClr val="black"/>
                </a:solidFill>
                <a:latin typeface="Times New Roman"/>
                <a:ea typeface="Calibri"/>
              </a:rPr>
              <a:t>приостановление </a:t>
            </a:r>
            <a:r>
              <a:rPr lang="ru-RU" sz="1100" b="1" dirty="0">
                <a:solidFill>
                  <a:prstClr val="black"/>
                </a:solidFill>
                <a:latin typeface="Times New Roman"/>
                <a:ea typeface="Calibri"/>
              </a:rPr>
              <a:t>операций по </a:t>
            </a:r>
            <a:r>
              <a:rPr lang="ru-RU" sz="1100" b="1" dirty="0" smtClean="0">
                <a:solidFill>
                  <a:prstClr val="black"/>
                </a:solidFill>
                <a:latin typeface="Times New Roman"/>
                <a:ea typeface="Calibri"/>
              </a:rPr>
              <a:t>счетам в банке - </a:t>
            </a:r>
            <a:endParaRPr lang="ru-RU" sz="1100" b="1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ctr" defTabSz="914332"/>
            <a:r>
              <a:rPr lang="ru-RU" sz="1100" b="1" dirty="0" smtClean="0">
                <a:solidFill>
                  <a:prstClr val="black"/>
                </a:solidFill>
                <a:latin typeface="Times New Roman"/>
                <a:ea typeface="Calibri"/>
              </a:rPr>
              <a:t>в течение 10 дней со дня истечения срока для предоставления квитанции</a:t>
            </a:r>
            <a:endParaRPr lang="ru-RU" sz="1100" b="1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3480481" y="2131253"/>
            <a:ext cx="227789" cy="344796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2700">
            <a:solidFill>
              <a:srgbClr val="618C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50" tIns="35314" rIns="70550" bIns="35314" anchor="ctr"/>
          <a:lstStyle/>
          <a:p>
            <a:pPr algn="ctr" defTabSz="74213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 rot="2034761">
            <a:off x="2236403" y="2721234"/>
            <a:ext cx="215715" cy="351665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2700">
            <a:solidFill>
              <a:srgbClr val="618C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50" tIns="35314" rIns="70550" bIns="35314" anchor="ctr"/>
          <a:lstStyle/>
          <a:p>
            <a:pPr algn="ctr" defTabSz="74213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266319" y="3068927"/>
            <a:ext cx="3873633" cy="130004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4" tIns="60957" rIns="121914" bIns="60957" rtlCol="0" anchor="ctr"/>
          <a:lstStyle/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Проверяемым налогоплательщиком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(ст. 93 НК РФ)</a:t>
            </a:r>
            <a:r>
              <a:rPr lang="ru-RU" sz="13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3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рабочих дней </a:t>
            </a:r>
            <a:r>
              <a:rPr lang="ru-RU" sz="1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дня получения требования о представлении документов (информации) 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(20 рабочих дней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консолидированной группы налогоплательщиков; 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 рабочих дней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иностранной организации)</a:t>
            </a:r>
            <a:endParaRPr lang="ru-RU" sz="9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382319" y="3068925"/>
            <a:ext cx="3791936" cy="130004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4" tIns="60957" rIns="121914" bIns="60957" rtlCol="0" anchor="ctr"/>
          <a:lstStyle/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300" b="1" i="1" u="sng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Контрагентом проверяемого налогоплательщика 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</a:t>
            </a:r>
            <a:r>
              <a:rPr lang="ru-RU" sz="1300" b="1" i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93.1 </a:t>
            </a:r>
            <a:r>
              <a:rPr lang="ru-RU" sz="1300" b="1" i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 РФ</a:t>
            </a:r>
            <a:r>
              <a:rPr lang="ru-RU" sz="13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400" b="1" i="1" u="sng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200" b="1" i="1" u="sng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200" b="1" i="1" u="sng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200" b="1" i="1" u="sng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endParaRPr lang="ru-RU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5360932" y="3515405"/>
            <a:ext cx="283548" cy="141783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889199" y="3515405"/>
            <a:ext cx="281637" cy="120016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4F818C1-63AA-4ED4-9807-C3F7644EDB0D}"/>
              </a:ext>
            </a:extLst>
          </p:cNvPr>
          <p:cNvSpPr txBox="1"/>
          <p:nvPr/>
        </p:nvSpPr>
        <p:spPr>
          <a:xfrm>
            <a:off x="4382320" y="3684171"/>
            <a:ext cx="18947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100" b="1" i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 </a:t>
            </a:r>
            <a:r>
              <a:rPr lang="ru-RU" sz="11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ходе проверки)</a:t>
            </a:r>
            <a:endParaRPr lang="ru-RU" sz="1100" b="1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1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1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дня получения 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endParaRPr lang="ru-RU" sz="1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4F818C1-63AA-4ED4-9807-C3F7644EDB0D}"/>
              </a:ext>
            </a:extLst>
          </p:cNvPr>
          <p:cNvSpPr txBox="1"/>
          <p:nvPr/>
        </p:nvSpPr>
        <p:spPr>
          <a:xfrm>
            <a:off x="6444208" y="3599532"/>
            <a:ext cx="1701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100" b="1" i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 (вне </a:t>
            </a:r>
            <a:r>
              <a:rPr lang="ru-RU" sz="11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рамок проверки </a:t>
            </a: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100" b="1" i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конкретной сделке) </a:t>
            </a:r>
            <a:endParaRPr lang="ru-RU" sz="1100" b="1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CAD82A"/>
              </a:buClr>
              <a:tabLst>
                <a:tab pos="342900" algn="l"/>
              </a:tabLst>
            </a:pPr>
            <a:r>
              <a:rPr lang="ru-RU" sz="11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1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дня получения 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endParaRPr lang="ru-RU" sz="1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146308" y="1798302"/>
            <a:ext cx="350060" cy="7638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 descr="C:\Users\2800-00-622\Downloads\картинки\image-19-05-23-14-39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67" y="2764629"/>
            <a:ext cx="599711" cy="61870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трелка вниз 30"/>
          <p:cNvSpPr/>
          <p:nvPr/>
        </p:nvSpPr>
        <p:spPr>
          <a:xfrm rot="19860450">
            <a:off x="6069894" y="2721212"/>
            <a:ext cx="215715" cy="351665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2700">
            <a:solidFill>
              <a:srgbClr val="618C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50" tIns="35314" rIns="70550" bIns="35314" anchor="ctr"/>
          <a:lstStyle/>
          <a:p>
            <a:pPr algn="ctr" defTabSz="74213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33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399487" y="4391249"/>
            <a:ext cx="503585" cy="513582"/>
          </a:xfrm>
        </p:spPr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4838" y="21878"/>
            <a:ext cx="8359182" cy="615377"/>
          </a:xfrm>
          <a:prstGeom prst="rect">
            <a:avLst/>
          </a:prstGeom>
          <a:noFill/>
        </p:spPr>
        <p:txBody>
          <a:bodyPr vert="horz" wrap="square" lIns="121746" tIns="60873" rIns="121746" bIns="60873" rtlCol="0" anchor="ctr">
            <a:spAutoFit/>
          </a:bodyPr>
          <a:lstStyle>
            <a:defPPr>
              <a:defRPr lang="ru-RU"/>
            </a:defPPr>
            <a:lvl1pPr marR="0" indent="0" defTabSz="69560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2100" b="1" i="0" cap="all">
                <a:solidFill>
                  <a:srgbClr val="005AA9"/>
                </a:solidFill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</a:rPr>
              <a:t>Ответственность за непредставление </a:t>
            </a:r>
            <a:endParaRPr lang="en-US" sz="1600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</a:rPr>
              <a:t>документов (информации)</a:t>
            </a:r>
            <a:r>
              <a:rPr lang="en-US" sz="16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</a:rPr>
              <a:t>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</a:rPr>
              <a:t>по требованию</a:t>
            </a:r>
            <a:endParaRPr lang="ru-RU" sz="1600" cap="none" dirty="0">
              <a:solidFill>
                <a:srgbClr val="1F497D">
                  <a:lumMod val="75000"/>
                </a:srgbClr>
              </a:solidFill>
              <a:latin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787689"/>
              </p:ext>
            </p:extLst>
          </p:nvPr>
        </p:nvGraphicFramePr>
        <p:xfrm>
          <a:off x="467544" y="555526"/>
          <a:ext cx="7911577" cy="435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8010"/>
                <a:gridCol w="1099768"/>
                <a:gridCol w="1198711"/>
                <a:gridCol w="2735088"/>
              </a:tblGrid>
              <a:tr h="623382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Нарушение</a:t>
                      </a:r>
                      <a:endParaRPr lang="ru-RU" sz="11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Правовое основание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Категория налогоплательщика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Штрафные санкции</a:t>
                      </a:r>
                    </a:p>
                  </a:txBody>
                  <a:tcPr marL="121920" marR="121920" marT="60960" marB="60960" anchor="ctr"/>
                </a:tc>
              </a:tr>
              <a:tr h="210155">
                <a:tc gridSpan="4"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Налоговая ответственность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9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Непредставление (несвоевременное представление) документов </a:t>
                      </a:r>
                    </a:p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проверяемым налогоплательщиком</a:t>
                      </a:r>
                    </a:p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 (п. 4 ст. 93 НК РФ)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п. 1 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ст. 126 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НК РФ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ИП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ФЛ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 руб</a:t>
                      </a:r>
                      <a:r>
                        <a:rPr lang="ru-RU" sz="1500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5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каждый непредставленный</a:t>
                      </a:r>
                    </a:p>
                    <a:p>
                      <a:pPr algn="ctr"/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документ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</a:tr>
              <a:tr h="857429">
                <a:tc>
                  <a:txBody>
                    <a:bodyPr/>
                    <a:lstStyle/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Непредставление (несвоевременное представление) документов контрагентом проверяемого лица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 (п. 6 ст. 93.1 НК РФ)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п. 2 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ст. 126 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НК РФ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ИП</a:t>
                      </a:r>
                    </a:p>
                    <a:p>
                      <a:pPr algn="ctr"/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ФЛ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10 000 руб.</a:t>
                      </a:r>
                    </a:p>
                    <a:p>
                      <a:pPr algn="ctr"/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500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lang="ru-RU" sz="1500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руб.</a:t>
                      </a:r>
                      <a:endParaRPr lang="ru-RU" sz="1500" kern="1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</a:tr>
              <a:tr h="857429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Несообщение (несвоевременное представление) сведений 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п. 1 </a:t>
                      </a: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ст. 129.1  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81629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НК РФ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ИП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ФЛ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5 000 руб.,</a:t>
                      </a:r>
                      <a:r>
                        <a:rPr lang="ru-RU" sz="1400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</a:t>
                      </a:r>
                      <a:r>
                        <a:rPr lang="ru-RU" sz="1100" u="sng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повторном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нарушении в течение календарного года -</a:t>
                      </a:r>
                    </a:p>
                    <a:p>
                      <a:pPr algn="ctr"/>
                      <a:r>
                        <a:rPr lang="ru-RU" sz="1400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20 000 руб.</a:t>
                      </a:r>
                      <a:endParaRPr lang="ru-RU" sz="1400" kern="1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</a:tr>
              <a:tr h="310449">
                <a:tc gridSpan="4"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Административная ответственность</a:t>
                      </a: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46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Непредставление (несвоевременное представление) документов </a:t>
                      </a:r>
                    </a:p>
                    <a:p>
                      <a:pPr algn="ctr"/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и иных сведений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ст. 15.6 </a:t>
                      </a:r>
                      <a:endParaRPr kumimoji="0" lang="en-US" sz="12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 Condensed" charset="0"/>
                          <a:cs typeface="Times New Roman" panose="02020603050405020304" pitchFamily="18" charset="0"/>
                        </a:rPr>
                        <a:t>КоАП РФ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 Condensed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Должностное лицо ЮЛ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300 руб. до 500 руб.</a:t>
                      </a:r>
                    </a:p>
                  </a:txBody>
                  <a:tcPr marL="121920" marR="121920" marT="60960" marB="60960" anchor="ctr"/>
                </a:tc>
              </a:tr>
            </a:tbl>
          </a:graphicData>
        </a:graphic>
      </p:graphicFrame>
      <p:sp>
        <p:nvSpPr>
          <p:cNvPr id="7" name="Правая фигурная скобка 6"/>
          <p:cNvSpPr/>
          <p:nvPr/>
        </p:nvSpPr>
        <p:spPr>
          <a:xfrm>
            <a:off x="5292080" y="2245595"/>
            <a:ext cx="216024" cy="404626"/>
          </a:xfrm>
          <a:prstGeom prst="rightBrace">
            <a:avLst>
              <a:gd name="adj1" fmla="val 18024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4F818C1-63AA-4ED4-9807-C3F7644EDB0D}"/>
              </a:ext>
            </a:extLst>
          </p:cNvPr>
          <p:cNvSpPr txBox="1"/>
          <p:nvPr/>
        </p:nvSpPr>
        <p:spPr>
          <a:xfrm>
            <a:off x="6660232" y="2139702"/>
            <a:ext cx="15097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0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повторном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нарушении в течение календарного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 увеличивается </a:t>
            </a:r>
          </a:p>
          <a:p>
            <a:pPr lvl="0" algn="ctr"/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 раза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9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Subtitle 2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3289" y="411510"/>
            <a:ext cx="7416809" cy="798934"/>
          </a:xfrm>
        </p:spPr>
        <p:txBody>
          <a:bodyPr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tabLst>
                <a:tab pos="342170" algn="l"/>
              </a:tabLst>
              <a:defRPr/>
            </a:pPr>
            <a:r>
              <a:rPr lang="ru-RU" b="1" kern="1200" cap="all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Куда можно обратиться по вопросам обоснованности истребования документов (информации)</a:t>
            </a:r>
            <a:endParaRPr lang="ru-RU" b="1" kern="1200" cap="all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5282" y="1419622"/>
            <a:ext cx="734481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2357">
              <a:defRPr/>
            </a:pPr>
            <a:r>
              <a:rPr lang="ru-RU" sz="2500" b="1" dirty="0">
                <a:solidFill>
                  <a:srgbClr val="D7192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Управление ФНС России по Амурской области </a:t>
            </a:r>
          </a:p>
          <a:p>
            <a:pPr algn="ctr" defTabSz="912357">
              <a:defRPr/>
            </a:pPr>
            <a:r>
              <a:rPr lang="ru-RU" sz="2500" b="1" dirty="0">
                <a:solidFill>
                  <a:srgbClr val="D7192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г. Благовещенск, </a:t>
            </a:r>
            <a:endParaRPr lang="ru-RU" sz="2500" b="1" dirty="0" smtClean="0">
              <a:solidFill>
                <a:srgbClr val="D71920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2357">
              <a:defRPr/>
            </a:pPr>
            <a:r>
              <a:rPr lang="ru-RU" sz="2500" b="1" dirty="0" smtClean="0">
                <a:solidFill>
                  <a:srgbClr val="D71920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ул. Красноармейская, 122 </a:t>
            </a:r>
            <a:endParaRPr lang="ru-RU" sz="2500" b="1" dirty="0">
              <a:solidFill>
                <a:srgbClr val="D71920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9353" y="2756605"/>
            <a:ext cx="29523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2357">
              <a:defRPr/>
            </a:pPr>
            <a:r>
              <a:rPr lang="ru-RU" sz="25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телефоны: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63689" y="3219822"/>
            <a:ext cx="568863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122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122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122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122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2539"/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+7(4162</a:t>
            </a:r>
            <a:r>
              <a:rPr lang="ru-RU" sz="3500" b="1" dirty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49-65-60,</a:t>
            </a:r>
            <a:endParaRPr lang="ru-RU" sz="3500" b="1" dirty="0">
              <a:solidFill>
                <a:srgbClr val="3B7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2539"/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доб. </a:t>
            </a:r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smtClean="0">
                <a:solidFill>
                  <a:srgbClr val="3B7600"/>
                </a:solidFill>
                <a:latin typeface="Times New Roman" pitchFamily="18" charset="0"/>
                <a:cs typeface="Times New Roman" pitchFamily="18" charset="0"/>
              </a:rPr>
              <a:t>1008</a:t>
            </a:r>
            <a:endParaRPr lang="ru-RU" sz="3500" b="1" dirty="0">
              <a:solidFill>
                <a:srgbClr val="3B7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3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Заголовок 8"/>
          <p:cNvSpPr>
            <a:spLocks noGrp="1"/>
          </p:cNvSpPr>
          <p:nvPr>
            <p:ph type="title"/>
          </p:nvPr>
        </p:nvSpPr>
        <p:spPr>
          <a:xfrm>
            <a:off x="611560" y="1995686"/>
            <a:ext cx="7632699" cy="576064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3253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Present_FNS2012_16-9</Template>
  <TotalTime>1154</TotalTime>
  <Words>612</Words>
  <Application>Microsoft Office PowerPoint</Application>
  <PresentationFormat>Экран (16:9)</PresentationFormat>
  <Paragraphs>105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Present_FNS2012_16-9</vt:lpstr>
      <vt:lpstr>«Порядок истребования документов (информации) при проведении контрольных мероприятий. Меры ответственности за неисполнение требований налогового органа»</vt:lpstr>
      <vt:lpstr>Основания истребования документов (информации)</vt:lpstr>
      <vt:lpstr>Презентация PowerPoint</vt:lpstr>
      <vt:lpstr>Презентация PowerPoint</vt:lpstr>
      <vt:lpstr>Куда можно обратиться по вопросам обоснованности истребования документов (информации)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Телеком</dc:creator>
  <cp:lastModifiedBy>Лагода Татьяна Николаевна</cp:lastModifiedBy>
  <cp:revision>50</cp:revision>
  <dcterms:created xsi:type="dcterms:W3CDTF">2016-04-01T10:55:54Z</dcterms:created>
  <dcterms:modified xsi:type="dcterms:W3CDTF">2024-11-05T02:50:16Z</dcterms:modified>
</cp:coreProperties>
</file>